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8" r:id="rId11"/>
    <p:sldId id="269" r:id="rId12"/>
    <p:sldId id="266" r:id="rId13"/>
    <p:sldId id="270" r:id="rId14"/>
    <p:sldId id="272" r:id="rId15"/>
    <p:sldId id="27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tr-TR" smtClean="0"/>
              <a:t>Asıl başlık stili için tıklatın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tr-TR" smtClean="0"/>
              <a:t>Asıl başlık stili için tıklatın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düzenlemek için tıklatın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lıntı İsim Kart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tr-TR" smtClean="0"/>
              <a:t>Asıl başlık stili için tıklatın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düzenlemek için tıklatın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oğru veya Yanlış">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tr-TR" smtClean="0"/>
              <a:t>Asıl başlık stili için tıklatın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düzenlemek için tıklatın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6/18/2014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tr-TR" smtClean="0"/>
              <a:t>Asıl başlık stili için tıklatın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42A54C80-263E-416B-A8E0-580EDEADCBDC}" type="datetimeFigureOut">
              <a:rPr lang="en-US" dirty="0"/>
              <a:t>6/18/2014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B61BEF0D-F0BB-DE4B-95CE-6DB70DBA9567}" type="datetimeFigureOut">
              <a:rPr lang="en-US" dirty="0"/>
              <a:pPr/>
              <a:t>6/18/2014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6/18/2014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pPr algn="ctr"/>
            <a:r>
              <a:rPr lang="tr-TR" dirty="0" smtClean="0"/>
              <a:t>Senaryolar, öğrenme hikayeleri ve aktiviteleri</a:t>
            </a:r>
            <a:endParaRPr lang="tr-TR" dirty="0"/>
          </a:p>
        </p:txBody>
      </p:sp>
      <p:sp>
        <p:nvSpPr>
          <p:cNvPr id="3" name="Alt Başlık 2"/>
          <p:cNvSpPr>
            <a:spLocks noGrp="1"/>
          </p:cNvSpPr>
          <p:nvPr>
            <p:ph type="subTitle" idx="1"/>
          </p:nvPr>
        </p:nvSpPr>
        <p:spPr/>
        <p:txBody>
          <a:bodyPr/>
          <a:lstStyle/>
          <a:p>
            <a:endParaRPr lang="tr-TR" dirty="0"/>
          </a:p>
        </p:txBody>
      </p:sp>
    </p:spTree>
    <p:extLst>
      <p:ext uri="{BB962C8B-B14F-4D97-AF65-F5344CB8AC3E}">
        <p14:creationId xmlns:p14="http://schemas.microsoft.com/office/powerpoint/2010/main" val="50457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5. Faz Öğrenme Senaryoları Linki</a:t>
            </a:r>
            <a:br>
              <a:rPr lang="tr-TR" dirty="0" smtClean="0"/>
            </a:br>
            <a:endParaRPr lang="tr-TR" dirty="0"/>
          </a:p>
        </p:txBody>
      </p:sp>
      <p:sp>
        <p:nvSpPr>
          <p:cNvPr id="3" name="İçerik Yer Tutucusu 2"/>
          <p:cNvSpPr>
            <a:spLocks noGrp="1"/>
          </p:cNvSpPr>
          <p:nvPr>
            <p:ph idx="1"/>
          </p:nvPr>
        </p:nvSpPr>
        <p:spPr>
          <a:xfrm>
            <a:off x="510515" y="3122672"/>
            <a:ext cx="9162125" cy="851176"/>
          </a:xfrm>
        </p:spPr>
        <p:txBody>
          <a:bodyPr/>
          <a:lstStyle/>
          <a:p>
            <a:pPr marL="0" indent="0">
              <a:buNone/>
            </a:pPr>
            <a:r>
              <a:rPr lang="tr-TR" dirty="0" smtClean="0"/>
              <a:t>http</a:t>
            </a:r>
            <a:r>
              <a:rPr lang="tr-TR" dirty="0"/>
              <a:t>://itecturkey.org.tr/index.php/oegrenme-senaryolar/5-faz-oegrenme-senaryolar</a:t>
            </a:r>
          </a:p>
        </p:txBody>
      </p:sp>
    </p:spTree>
    <p:extLst>
      <p:ext uri="{BB962C8B-B14F-4D97-AF65-F5344CB8AC3E}">
        <p14:creationId xmlns:p14="http://schemas.microsoft.com/office/powerpoint/2010/main" val="1158484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77334" y="107327"/>
            <a:ext cx="8596668" cy="845710"/>
          </a:xfrm>
        </p:spPr>
        <p:txBody>
          <a:bodyPr/>
          <a:lstStyle/>
          <a:p>
            <a:r>
              <a:rPr lang="tr-TR" dirty="0" smtClean="0"/>
              <a:t>5. Faz Öğrenme Aktiviteleri</a:t>
            </a:r>
            <a:endParaRPr lang="tr-TR" dirty="0"/>
          </a:p>
        </p:txBody>
      </p:sp>
      <p:sp>
        <p:nvSpPr>
          <p:cNvPr id="4" name="İçerik Yer Tutucusu 2"/>
          <p:cNvSpPr txBox="1">
            <a:spLocks/>
          </p:cNvSpPr>
          <p:nvPr/>
        </p:nvSpPr>
        <p:spPr>
          <a:xfrm>
            <a:off x="522787" y="1129045"/>
            <a:ext cx="8596668" cy="5526207"/>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tr-TR" dirty="0" smtClean="0">
                <a:solidFill>
                  <a:schemeClr val="accent1"/>
                </a:solidFill>
              </a:rPr>
              <a:t>Hayal et ve araştır</a:t>
            </a:r>
          </a:p>
          <a:p>
            <a:pPr lvl="1"/>
            <a:r>
              <a:rPr lang="tr-TR" dirty="0" smtClean="0"/>
              <a:t>Takımlar bireysel ve işbirliği halinde fikir üretirler. Öğretmenler bu konuda daha önce yapılan çalışma örneklerini sunar.</a:t>
            </a:r>
          </a:p>
          <a:p>
            <a:r>
              <a:rPr lang="tr-TR" dirty="0" smtClean="0">
                <a:solidFill>
                  <a:schemeClr val="accent1"/>
                </a:solidFill>
              </a:rPr>
              <a:t>Keşfet</a:t>
            </a:r>
          </a:p>
          <a:p>
            <a:pPr lvl="1"/>
            <a:r>
              <a:rPr lang="tr-TR" dirty="0" smtClean="0"/>
              <a:t>Öğrenci takımları  ya dijital kameralar, dizüstü bilgisayarlar ve mikrofonlar kullanıp ilgili uygulamaları veya ortamları gözlemleyerek veya kendi tasarım özetleri ile ilgili mevcut çalışmaları araştırarak, tasarlamak istedikleri şeye benzer örnekler toplayıp kendi tasarım bağlamlarını keşfederler. </a:t>
            </a:r>
          </a:p>
          <a:p>
            <a:r>
              <a:rPr lang="tr-TR" sz="1600" b="1" dirty="0" smtClean="0">
                <a:solidFill>
                  <a:schemeClr val="accent1"/>
                </a:solidFill>
              </a:rPr>
              <a:t>Haritala ve yansıt</a:t>
            </a:r>
          </a:p>
          <a:p>
            <a:pPr lvl="1"/>
            <a:r>
              <a:rPr lang="tr-TR" dirty="0" smtClean="0"/>
              <a:t>Araştırma sonuçlarını ve üretilen bilgileri kavram haritasına dönüştürürler. Sınıfa sunar ve geri bildirim alırlar.</a:t>
            </a:r>
          </a:p>
          <a:p>
            <a:r>
              <a:rPr lang="tr-TR" dirty="0" smtClean="0">
                <a:solidFill>
                  <a:schemeClr val="accent1"/>
                </a:solidFill>
              </a:rPr>
              <a:t>Uygula-Yap</a:t>
            </a:r>
          </a:p>
          <a:p>
            <a:pPr lvl="1"/>
            <a:r>
              <a:rPr lang="tr-TR" dirty="0" smtClean="0"/>
              <a:t>Takımlar, komik veya video hikayelerini önce kart, defter </a:t>
            </a:r>
            <a:r>
              <a:rPr lang="tr-TR" dirty="0" err="1" smtClean="0"/>
              <a:t>v.b</a:t>
            </a:r>
            <a:r>
              <a:rPr lang="tr-TR" dirty="0" smtClean="0"/>
              <a:t>. materyallere yazarlar, sonra uygun web 2.0 araçlarını kullanarak dijital hikayeler/nesne/oyun oluştururlar. </a:t>
            </a:r>
          </a:p>
          <a:p>
            <a:r>
              <a:rPr lang="tr-TR" dirty="0" smtClean="0">
                <a:solidFill>
                  <a:schemeClr val="accent1"/>
                </a:solidFill>
              </a:rPr>
              <a:t>Sor-Göster</a:t>
            </a:r>
          </a:p>
          <a:p>
            <a:pPr lvl="1"/>
            <a:r>
              <a:rPr lang="tr-TR" dirty="0" smtClean="0"/>
              <a:t>Bu alanda bilgi sahibi birine danışıp çalışmalarını yeniden gözden geçirirler, son düzeltmeleri yaparlar.</a:t>
            </a:r>
          </a:p>
          <a:p>
            <a:r>
              <a:rPr lang="tr-TR" dirty="0" smtClean="0">
                <a:solidFill>
                  <a:schemeClr val="accent1"/>
                </a:solidFill>
              </a:rPr>
              <a:t>İşbirliği yap</a:t>
            </a:r>
          </a:p>
          <a:p>
            <a:pPr lvl="1"/>
            <a:r>
              <a:rPr lang="tr-TR" dirty="0" smtClean="0"/>
              <a:t>Sınıf web sayfasında, </a:t>
            </a:r>
            <a:r>
              <a:rPr lang="tr-TR" dirty="0" err="1" smtClean="0"/>
              <a:t>bloglarında</a:t>
            </a:r>
            <a:r>
              <a:rPr lang="tr-TR" dirty="0" smtClean="0"/>
              <a:t>, </a:t>
            </a:r>
            <a:r>
              <a:rPr lang="tr-TR" dirty="0" err="1" smtClean="0"/>
              <a:t>itec</a:t>
            </a:r>
            <a:r>
              <a:rPr lang="tr-TR" dirty="0" smtClean="0"/>
              <a:t> </a:t>
            </a:r>
            <a:r>
              <a:rPr lang="tr-TR" dirty="0" err="1" smtClean="0"/>
              <a:t>faceboook</a:t>
            </a:r>
            <a:r>
              <a:rPr lang="tr-TR" dirty="0" smtClean="0"/>
              <a:t> sayfasında paylaşımda bulunurlar ve diğer okullardaki çalışmaları incelerler.</a:t>
            </a:r>
          </a:p>
          <a:p>
            <a:endParaRPr lang="tr-TR" dirty="0"/>
          </a:p>
        </p:txBody>
      </p:sp>
    </p:spTree>
    <p:extLst>
      <p:ext uri="{BB962C8B-B14F-4D97-AF65-F5344CB8AC3E}">
        <p14:creationId xmlns:p14="http://schemas.microsoft.com/office/powerpoint/2010/main" val="4294615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6426" y="387961"/>
            <a:ext cx="5589430" cy="6470039"/>
          </a:xfrm>
          <a:prstGeom prst="rect">
            <a:avLst/>
          </a:prstGeom>
        </p:spPr>
      </p:pic>
      <p:sp>
        <p:nvSpPr>
          <p:cNvPr id="23" name="Unvan 1"/>
          <p:cNvSpPr>
            <a:spLocks noGrp="1"/>
          </p:cNvSpPr>
          <p:nvPr>
            <p:ph type="title"/>
          </p:nvPr>
        </p:nvSpPr>
        <p:spPr>
          <a:xfrm>
            <a:off x="477043" y="377212"/>
            <a:ext cx="2436813" cy="2909526"/>
          </a:xfrm>
        </p:spPr>
        <p:txBody>
          <a:bodyPr>
            <a:normAutofit fontScale="90000"/>
          </a:bodyPr>
          <a:lstStyle/>
          <a:p>
            <a:pPr algn="ctr"/>
            <a:r>
              <a:rPr lang="tr-TR" dirty="0"/>
              <a:t>Sırasıyla Tasarım Tabanlı Öğrenme </a:t>
            </a:r>
            <a:r>
              <a:rPr lang="tr-TR" dirty="0" smtClean="0"/>
              <a:t>Aktiviteleri:</a:t>
            </a:r>
            <a:endParaRPr lang="tr-TR" dirty="0"/>
          </a:p>
        </p:txBody>
      </p:sp>
    </p:spTree>
    <p:extLst>
      <p:ext uri="{BB962C8B-B14F-4D97-AF65-F5344CB8AC3E}">
        <p14:creationId xmlns:p14="http://schemas.microsoft.com/office/powerpoint/2010/main" val="1043842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271233" y="1982392"/>
            <a:ext cx="6080041" cy="3880773"/>
          </a:xfrm>
        </p:spPr>
        <p:txBody>
          <a:bodyPr>
            <a:noAutofit/>
          </a:bodyPr>
          <a:lstStyle/>
          <a:p>
            <a:pPr marL="0" indent="0" algn="ctr">
              <a:buNone/>
            </a:pPr>
            <a:endParaRPr lang="tr-TR" sz="2400" dirty="0" smtClean="0">
              <a:effectLst>
                <a:outerShdw blurRad="38100" dist="38100" dir="2700000" algn="tl">
                  <a:srgbClr val="000000">
                    <a:alpha val="43137"/>
                  </a:srgbClr>
                </a:outerShdw>
              </a:effectLst>
            </a:endParaRPr>
          </a:p>
          <a:p>
            <a:pPr marL="0" indent="0" algn="ctr">
              <a:buNone/>
            </a:pPr>
            <a:endParaRPr lang="tr-TR" sz="2400" dirty="0" smtClean="0">
              <a:effectLst>
                <a:outerShdw blurRad="38100" dist="38100" dir="2700000" algn="tl">
                  <a:srgbClr val="000000">
                    <a:alpha val="43137"/>
                  </a:srgbClr>
                </a:outerShdw>
              </a:effectLst>
            </a:endParaRPr>
          </a:p>
          <a:p>
            <a:pPr marL="0" indent="0" algn="ctr">
              <a:buNone/>
            </a:pPr>
            <a:r>
              <a:rPr lang="tr-TR" sz="2400" dirty="0" smtClean="0">
                <a:effectLst>
                  <a:outerShdw blurRad="38100" dist="38100" dir="2700000" algn="tl">
                    <a:srgbClr val="000000">
                      <a:alpha val="43137"/>
                    </a:srgbClr>
                  </a:outerShdw>
                </a:effectLst>
              </a:rPr>
              <a:t>5</a:t>
            </a:r>
            <a:r>
              <a:rPr lang="tr-TR" sz="2400" dirty="0">
                <a:effectLst>
                  <a:outerShdw blurRad="38100" dist="38100" dir="2700000" algn="tl">
                    <a:srgbClr val="000000">
                      <a:alpha val="43137"/>
                    </a:srgbClr>
                  </a:outerShdw>
                </a:effectLst>
              </a:rPr>
              <a:t>. Faz Öğrenme </a:t>
            </a:r>
            <a:r>
              <a:rPr lang="tr-TR" sz="2400" dirty="0" err="1">
                <a:effectLst>
                  <a:outerShdw blurRad="38100" dist="38100" dir="2700000" algn="tl">
                    <a:srgbClr val="000000">
                      <a:alpha val="43137"/>
                    </a:srgbClr>
                  </a:outerShdw>
                </a:effectLst>
              </a:rPr>
              <a:t>öğrenme</a:t>
            </a:r>
            <a:r>
              <a:rPr lang="tr-TR" sz="2400" dirty="0">
                <a:effectLst>
                  <a:outerShdw blurRad="38100" dist="38100" dir="2700000" algn="tl">
                    <a:srgbClr val="000000">
                      <a:alpha val="43137"/>
                    </a:srgbClr>
                  </a:outerShdw>
                </a:effectLst>
              </a:rPr>
              <a:t> </a:t>
            </a:r>
            <a:r>
              <a:rPr lang="tr-TR" sz="2400" dirty="0" smtClean="0">
                <a:effectLst>
                  <a:outerShdw blurRad="38100" dist="38100" dir="2700000" algn="tl">
                    <a:srgbClr val="000000">
                      <a:alpha val="43137"/>
                    </a:srgbClr>
                  </a:outerShdw>
                </a:effectLst>
              </a:rPr>
              <a:t>senaryolarında yer alan 9 </a:t>
            </a:r>
            <a:r>
              <a:rPr lang="tr-TR" sz="2400" dirty="0">
                <a:effectLst>
                  <a:outerShdw blurRad="38100" dist="38100" dir="2700000" algn="tl">
                    <a:srgbClr val="000000">
                      <a:alpha val="43137"/>
                    </a:srgbClr>
                  </a:outerShdw>
                </a:effectLst>
              </a:rPr>
              <a:t>adet öğrenme </a:t>
            </a:r>
            <a:r>
              <a:rPr lang="tr-TR" sz="2400" dirty="0" smtClean="0">
                <a:effectLst>
                  <a:outerShdw blurRad="38100" dist="38100" dir="2700000" algn="tl">
                    <a:srgbClr val="000000">
                      <a:alpha val="43137"/>
                    </a:srgbClr>
                  </a:outerShdw>
                </a:effectLst>
              </a:rPr>
              <a:t>senaryosu dokümanının </a:t>
            </a:r>
            <a:r>
              <a:rPr lang="tr-TR" sz="2400" dirty="0">
                <a:effectLst>
                  <a:outerShdw blurRad="38100" dist="38100" dir="2700000" algn="tl">
                    <a:srgbClr val="000000">
                      <a:alpha val="43137"/>
                    </a:srgbClr>
                  </a:outerShdw>
                </a:effectLst>
              </a:rPr>
              <a:t>okunması ve bunlara göre aşağıdaki 9 adet aktivitenin sırasıyla uygulanması gerekmektedir.</a:t>
            </a:r>
          </a:p>
        </p:txBody>
      </p:sp>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450877">
            <a:off x="741730" y="1271187"/>
            <a:ext cx="3557610" cy="17788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58170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5. Faz Öğrenme Aktiviteleri Linki</a:t>
            </a:r>
            <a:br>
              <a:rPr lang="tr-TR" dirty="0" smtClean="0"/>
            </a:br>
            <a:endParaRPr lang="tr-TR" dirty="0"/>
          </a:p>
        </p:txBody>
      </p:sp>
      <p:sp>
        <p:nvSpPr>
          <p:cNvPr id="3" name="İçerik Yer Tutucusu 2"/>
          <p:cNvSpPr>
            <a:spLocks noGrp="1"/>
          </p:cNvSpPr>
          <p:nvPr>
            <p:ph idx="1"/>
          </p:nvPr>
        </p:nvSpPr>
        <p:spPr>
          <a:xfrm>
            <a:off x="227483" y="3122672"/>
            <a:ext cx="9496370" cy="851176"/>
          </a:xfrm>
        </p:spPr>
        <p:txBody>
          <a:bodyPr/>
          <a:lstStyle/>
          <a:p>
            <a:pPr marL="0" indent="0">
              <a:buNone/>
            </a:pPr>
            <a:r>
              <a:rPr lang="tr-TR" dirty="0"/>
              <a:t>http://itecturkey.org.tr/index.php/oegrenme-aktiviteleri2/5-faz-oegrenme-aktiviteleri</a:t>
            </a:r>
          </a:p>
        </p:txBody>
      </p:sp>
    </p:spTree>
    <p:extLst>
      <p:ext uri="{BB962C8B-B14F-4D97-AF65-F5344CB8AC3E}">
        <p14:creationId xmlns:p14="http://schemas.microsoft.com/office/powerpoint/2010/main" val="3842401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iTEC</a:t>
            </a:r>
            <a:r>
              <a:rPr lang="tr-TR" dirty="0" smtClean="0"/>
              <a:t> Araçları </a:t>
            </a:r>
            <a:endParaRPr lang="tr-TR" dirty="0"/>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189" y="1713319"/>
            <a:ext cx="7212169" cy="5144681"/>
          </a:xfrm>
        </p:spPr>
      </p:pic>
      <p:sp>
        <p:nvSpPr>
          <p:cNvPr id="5" name="İçerik Yer Tutucusu 2"/>
          <p:cNvSpPr txBox="1">
            <a:spLocks/>
          </p:cNvSpPr>
          <p:nvPr/>
        </p:nvSpPr>
        <p:spPr>
          <a:xfrm>
            <a:off x="677334" y="1473529"/>
            <a:ext cx="8596668" cy="47958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tr-TR" smtClean="0"/>
              <a:t>http://itecturkey.org.tr/index.php/dokumanlar2/itec-araclar</a:t>
            </a:r>
            <a:endParaRPr lang="tr-TR" dirty="0"/>
          </a:p>
        </p:txBody>
      </p:sp>
    </p:spTree>
    <p:extLst>
      <p:ext uri="{BB962C8B-B14F-4D97-AF65-F5344CB8AC3E}">
        <p14:creationId xmlns:p14="http://schemas.microsoft.com/office/powerpoint/2010/main" val="3805904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err="1"/>
              <a:t>iTEC</a:t>
            </a:r>
            <a:r>
              <a:rPr lang="tr-TR" b="1" dirty="0"/>
              <a:t> Öğrenme Senaryoları Nelerdir?</a:t>
            </a:r>
            <a:br>
              <a:rPr lang="tr-TR" b="1" dirty="0"/>
            </a:br>
            <a:endParaRPr lang="tr-TR" dirty="0"/>
          </a:p>
        </p:txBody>
      </p:sp>
      <p:sp>
        <p:nvSpPr>
          <p:cNvPr id="6" name="İçerik Yer Tutucusu 5"/>
          <p:cNvSpPr>
            <a:spLocks noGrp="1"/>
          </p:cNvSpPr>
          <p:nvPr>
            <p:ph idx="1"/>
          </p:nvPr>
        </p:nvSpPr>
        <p:spPr/>
        <p:txBody>
          <a:bodyPr>
            <a:normAutofit/>
          </a:bodyPr>
          <a:lstStyle/>
          <a:p>
            <a:r>
              <a:rPr lang="tr-TR" sz="2400" dirty="0" smtClean="0"/>
              <a:t>Öğrencilerin </a:t>
            </a:r>
            <a:r>
              <a:rPr lang="tr-TR" sz="2400" dirty="0"/>
              <a:t>ve öğretmenlerin birbirleriyle, araçlar ve kaynaklar, öğrenme bağlamı ve çevre, vs. ile etkileşimlerini açıklayan bir öğrenme ve öğretme deneyiminin oldukça soyut açıklamalarıdır.</a:t>
            </a:r>
          </a:p>
          <a:p>
            <a:r>
              <a:rPr lang="tr-TR" sz="2400" dirty="0"/>
              <a:t>Teknoloji, destekli öğrenme ve öğretmede bir şekilde yenilik içermelidirler</a:t>
            </a:r>
            <a:r>
              <a:rPr lang="tr-TR" sz="2400" dirty="0" smtClean="0"/>
              <a:t>.</a:t>
            </a:r>
            <a:endParaRPr lang="tr-TR" sz="2400" dirty="0"/>
          </a:p>
        </p:txBody>
      </p:sp>
    </p:spTree>
    <p:extLst>
      <p:ext uri="{BB962C8B-B14F-4D97-AF65-F5344CB8AC3E}">
        <p14:creationId xmlns:p14="http://schemas.microsoft.com/office/powerpoint/2010/main" val="3206660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b="1" dirty="0"/>
              <a:t>Senaryolar nasıl yapılır?</a:t>
            </a:r>
            <a:br>
              <a:rPr lang="tr-TR" b="1" dirty="0"/>
            </a:br>
            <a:r>
              <a:rPr lang="tr-TR" b="1" dirty="0"/>
              <a:t/>
            </a:r>
            <a:br>
              <a:rPr lang="tr-TR" b="1" dirty="0"/>
            </a:br>
            <a:endParaRPr lang="tr-TR" dirty="0"/>
          </a:p>
        </p:txBody>
      </p:sp>
      <p:sp>
        <p:nvSpPr>
          <p:cNvPr id="6" name="İçerik Yer Tutucusu 5"/>
          <p:cNvSpPr>
            <a:spLocks noGrp="1"/>
          </p:cNvSpPr>
          <p:nvPr>
            <p:ph idx="1"/>
          </p:nvPr>
        </p:nvSpPr>
        <p:spPr/>
        <p:txBody>
          <a:bodyPr>
            <a:normAutofit/>
          </a:bodyPr>
          <a:lstStyle/>
          <a:p>
            <a:r>
              <a:rPr lang="tr-TR" sz="2400" dirty="0" smtClean="0"/>
              <a:t>Senaryoların </a:t>
            </a:r>
            <a:r>
              <a:rPr lang="tr-TR" sz="2400" dirty="0"/>
              <a:t>yapı taşları eğitim trendleri, toplum, teknoloji vs.dir.</a:t>
            </a:r>
          </a:p>
          <a:p>
            <a:r>
              <a:rPr lang="tr-TR" sz="2400" dirty="0"/>
              <a:t>Bu trendler araştırma ve danışma yoluyla elde edilir. Senaryolar eğitimciler; akademisyenler, teknoloji ve politika yapıcılarını içeren heterojen gruplar tarafından işbirliği ile inşa edilirler.</a:t>
            </a:r>
          </a:p>
          <a:p>
            <a:r>
              <a:rPr lang="tr-TR" sz="2400" dirty="0"/>
              <a:t>Teknik olanakları, öğretmen gerçeklerini ve politika ve strateji hedeflerini birleştiren bir geleceğin sınıfı vizyonu etrafında inşa edilirler</a:t>
            </a:r>
            <a:r>
              <a:rPr lang="tr-TR" sz="2400" dirty="0" smtClean="0"/>
              <a:t>.</a:t>
            </a:r>
            <a:endParaRPr lang="tr-TR" sz="2400" dirty="0"/>
          </a:p>
        </p:txBody>
      </p:sp>
    </p:spTree>
    <p:extLst>
      <p:ext uri="{BB962C8B-B14F-4D97-AF65-F5344CB8AC3E}">
        <p14:creationId xmlns:p14="http://schemas.microsoft.com/office/powerpoint/2010/main" val="2674768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b="1" dirty="0"/>
              <a:t>Senaryolar nasıl kullanılır?</a:t>
            </a:r>
            <a:br>
              <a:rPr lang="tr-TR" b="1" dirty="0"/>
            </a:br>
            <a:endParaRPr lang="tr-TR" dirty="0"/>
          </a:p>
        </p:txBody>
      </p:sp>
      <p:sp>
        <p:nvSpPr>
          <p:cNvPr id="6" name="İçerik Yer Tutucusu 5"/>
          <p:cNvSpPr>
            <a:spLocks noGrp="1"/>
          </p:cNvSpPr>
          <p:nvPr>
            <p:ph idx="1"/>
          </p:nvPr>
        </p:nvSpPr>
        <p:spPr/>
        <p:txBody>
          <a:bodyPr>
            <a:normAutofit/>
          </a:bodyPr>
          <a:lstStyle/>
          <a:p>
            <a:r>
              <a:rPr lang="tr-TR" sz="2400" dirty="0" smtClean="0"/>
              <a:t>Senaryolar</a:t>
            </a:r>
            <a:r>
              <a:rPr lang="tr-TR" sz="2400" dirty="0"/>
              <a:t>; öğretme ve öğrenmede, daha geniş bir dizi yeterlikler geliştirmeleri için potansiyel olarak öğretmenleri zorlayacak bir yenilik vizyonu sunmak için ve öğrencilerin 21. yüzyıl becerilerini kazanmalarına fırsatlar sağlamak için kullanılırlar.</a:t>
            </a:r>
          </a:p>
          <a:p>
            <a:r>
              <a:rPr lang="tr-TR" sz="2400" dirty="0" err="1"/>
              <a:t>iTEC</a:t>
            </a:r>
            <a:r>
              <a:rPr lang="tr-TR" sz="2400" dirty="0"/>
              <a:t> Öğrenme Hikayeleri ve Öğrenme Aktiviteleri için ilham kaynağı olarak kullanılırlar.</a:t>
            </a:r>
          </a:p>
          <a:p>
            <a:endParaRPr lang="tr-TR" sz="2400" dirty="0"/>
          </a:p>
        </p:txBody>
      </p:sp>
    </p:spTree>
    <p:extLst>
      <p:ext uri="{BB962C8B-B14F-4D97-AF65-F5344CB8AC3E}">
        <p14:creationId xmlns:p14="http://schemas.microsoft.com/office/powerpoint/2010/main" val="591475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b="1" dirty="0" smtClean="0"/>
              <a:t>Öğrenme hikayeleri ve öğrenme aktiviteleri nedir?</a:t>
            </a:r>
            <a:br>
              <a:rPr lang="tr-TR" b="1" dirty="0" smtClean="0"/>
            </a:br>
            <a:endParaRPr lang="tr-TR" dirty="0"/>
          </a:p>
        </p:txBody>
      </p:sp>
      <p:sp>
        <p:nvSpPr>
          <p:cNvPr id="3" name="İçerik Yer Tutucusu 2"/>
          <p:cNvSpPr>
            <a:spLocks noGrp="1"/>
          </p:cNvSpPr>
          <p:nvPr>
            <p:ph idx="1"/>
          </p:nvPr>
        </p:nvSpPr>
        <p:spPr/>
        <p:txBody>
          <a:bodyPr>
            <a:normAutofit/>
          </a:bodyPr>
          <a:lstStyle/>
          <a:p>
            <a:r>
              <a:rPr lang="tr-TR" sz="2400" dirty="0" smtClean="0"/>
              <a:t>Öğrenme </a:t>
            </a:r>
            <a:r>
              <a:rPr lang="tr-TR" sz="2400" dirty="0"/>
              <a:t>aktiviteleri sınıfta uygulanır. Farklı öğrenci etkileşimi oturumlarını, daha somut olarak açıklarlar.</a:t>
            </a:r>
          </a:p>
          <a:p>
            <a:r>
              <a:rPr lang="tr-TR" sz="2400" dirty="0"/>
              <a:t>Öğrenme hikayeleri, bütünsel bir öğrenme deneyimi sağlamak için "Birlikte paketlenmiş" aktiviteler grubudur.</a:t>
            </a:r>
          </a:p>
          <a:p>
            <a:pPr marL="0" indent="0">
              <a:buNone/>
            </a:pPr>
            <a:endParaRPr lang="tr-TR" sz="2400" dirty="0"/>
          </a:p>
        </p:txBody>
      </p:sp>
    </p:spTree>
    <p:extLst>
      <p:ext uri="{BB962C8B-B14F-4D97-AF65-F5344CB8AC3E}">
        <p14:creationId xmlns:p14="http://schemas.microsoft.com/office/powerpoint/2010/main" val="2996060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b="1" dirty="0"/>
              <a:t>Öğrenme hikayeleri ve öğrenme aktiviteleri</a:t>
            </a:r>
            <a:r>
              <a:rPr lang="tr-TR" b="1" dirty="0" smtClean="0"/>
              <a:t> </a:t>
            </a:r>
            <a:r>
              <a:rPr lang="tr-TR" b="1" dirty="0"/>
              <a:t>nasıl yapılır?</a:t>
            </a:r>
            <a:br>
              <a:rPr lang="tr-TR" b="1" dirty="0"/>
            </a:br>
            <a:endParaRPr lang="tr-TR" dirty="0"/>
          </a:p>
        </p:txBody>
      </p:sp>
      <p:sp>
        <p:nvSpPr>
          <p:cNvPr id="3" name="İçerik Yer Tutucusu 2"/>
          <p:cNvSpPr>
            <a:spLocks noGrp="1"/>
          </p:cNvSpPr>
          <p:nvPr>
            <p:ph idx="1"/>
          </p:nvPr>
        </p:nvSpPr>
        <p:spPr/>
        <p:txBody>
          <a:bodyPr>
            <a:normAutofit/>
          </a:bodyPr>
          <a:lstStyle/>
          <a:p>
            <a:r>
              <a:rPr lang="tr-TR" sz="2400" dirty="0" smtClean="0"/>
              <a:t>Öğrenme </a:t>
            </a:r>
            <a:r>
              <a:rPr lang="tr-TR" sz="2400" dirty="0"/>
              <a:t>aktiviteleri öğrenme senaryolarından ilham alır.</a:t>
            </a:r>
          </a:p>
          <a:p>
            <a:r>
              <a:rPr lang="tr-TR" sz="2400" dirty="0"/>
              <a:t>Odak Öğretmen grupları, tasarım faaliyetlerine bir temel olarak, senaryoların içinde var olan aktiviteleri belirlerler.</a:t>
            </a:r>
          </a:p>
          <a:p>
            <a:r>
              <a:rPr lang="tr-TR" sz="2400" dirty="0"/>
              <a:t>Öğrenme hikayeleri, eğitim açısından odaklanmış bir anlatıma dayalı olarak "paketlenmiş" öğrenme aktiviteleridirler.</a:t>
            </a:r>
          </a:p>
          <a:p>
            <a:endParaRPr lang="tr-TR" sz="2400" dirty="0"/>
          </a:p>
        </p:txBody>
      </p:sp>
    </p:spTree>
    <p:extLst>
      <p:ext uri="{BB962C8B-B14F-4D97-AF65-F5344CB8AC3E}">
        <p14:creationId xmlns:p14="http://schemas.microsoft.com/office/powerpoint/2010/main" val="316024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b="1" dirty="0"/>
              <a:t>Öğrenme hikayeleri ve öğrenme aktiviteleri</a:t>
            </a:r>
            <a:r>
              <a:rPr lang="tr-TR" b="1" dirty="0" smtClean="0"/>
              <a:t> </a:t>
            </a:r>
            <a:r>
              <a:rPr lang="tr-TR" b="1" dirty="0"/>
              <a:t>nasıl kullanılır?</a:t>
            </a:r>
            <a:br>
              <a:rPr lang="tr-TR" b="1" dirty="0"/>
            </a:br>
            <a:endParaRPr lang="tr-TR" dirty="0"/>
          </a:p>
        </p:txBody>
      </p:sp>
      <p:sp>
        <p:nvSpPr>
          <p:cNvPr id="3" name="İçerik Yer Tutucusu 2"/>
          <p:cNvSpPr>
            <a:spLocks noGrp="1"/>
          </p:cNvSpPr>
          <p:nvPr>
            <p:ph idx="1"/>
          </p:nvPr>
        </p:nvSpPr>
        <p:spPr/>
        <p:txBody>
          <a:bodyPr>
            <a:normAutofit/>
          </a:bodyPr>
          <a:lstStyle/>
          <a:p>
            <a:r>
              <a:rPr lang="tr-TR" sz="2400" dirty="0" smtClean="0"/>
              <a:t>Öğrenme </a:t>
            </a:r>
            <a:r>
              <a:rPr lang="tr-TR" sz="2400" dirty="0"/>
              <a:t>hikayeleri, senaryoda türetilen yenilik ilkeleri, ve öğrenme aktivitesi tarafından sağlanan eğitsel etkileşim birimlerini içeren ders planları üretmek için öğretmenler tarafından kullanılırlar.</a:t>
            </a:r>
          </a:p>
          <a:p>
            <a:r>
              <a:rPr lang="tr-TR" sz="2400" dirty="0"/>
              <a:t>Öğretmenler, öğrenme hedefleri, bağlam ve uygulama sağlarlar.</a:t>
            </a:r>
          </a:p>
          <a:p>
            <a:endParaRPr lang="tr-TR" sz="2400" dirty="0"/>
          </a:p>
        </p:txBody>
      </p:sp>
    </p:spTree>
    <p:extLst>
      <p:ext uri="{BB962C8B-B14F-4D97-AF65-F5344CB8AC3E}">
        <p14:creationId xmlns:p14="http://schemas.microsoft.com/office/powerpoint/2010/main" val="714143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20401" y="6521979"/>
            <a:ext cx="7874238" cy="336021"/>
          </a:xfrm>
        </p:spPr>
        <p:txBody>
          <a:bodyPr>
            <a:normAutofit/>
          </a:bodyPr>
          <a:lstStyle/>
          <a:p>
            <a:pPr marL="0" indent="0" algn="r">
              <a:buNone/>
            </a:pPr>
            <a:r>
              <a:rPr lang="fr-FR" sz="1100" b="1" dirty="0" err="1"/>
              <a:t>Toikkanen</a:t>
            </a:r>
            <a:r>
              <a:rPr lang="fr-FR" sz="1100" b="1" dirty="0"/>
              <a:t>, T; </a:t>
            </a:r>
            <a:r>
              <a:rPr lang="fr-FR" sz="1100" b="1" dirty="0" err="1"/>
              <a:t>Keune</a:t>
            </a:r>
            <a:r>
              <a:rPr lang="fr-FR" sz="1100" b="1" dirty="0"/>
              <a:t>, A.; </a:t>
            </a:r>
            <a:r>
              <a:rPr lang="fr-FR" sz="1100" b="1" dirty="0" err="1"/>
              <a:t>Purma</a:t>
            </a:r>
            <a:r>
              <a:rPr lang="fr-FR" sz="1100" b="1" dirty="0"/>
              <a:t> J.; </a:t>
            </a:r>
            <a:r>
              <a:rPr lang="fr-FR" sz="1100" b="1" dirty="0" err="1"/>
              <a:t>Leinonen</a:t>
            </a:r>
            <a:r>
              <a:rPr lang="fr-FR" sz="1100" b="1" dirty="0"/>
              <a:t> T (</a:t>
            </a:r>
            <a:r>
              <a:rPr lang="fr-FR" sz="1100" b="1" dirty="0" smtClean="0"/>
              <a:t>2011)</a:t>
            </a:r>
            <a:r>
              <a:rPr lang="tr-TR" sz="1100" b="1" dirty="0" smtClean="0"/>
              <a:t> </a:t>
            </a:r>
            <a:r>
              <a:rPr lang="fr-FR" sz="1100" b="1" dirty="0" smtClean="0"/>
              <a:t>Conclusion </a:t>
            </a:r>
            <a:r>
              <a:rPr lang="fr-FR" sz="1100" b="1" dirty="0"/>
              <a:t>report, cycle 1, ITEC.</a:t>
            </a:r>
          </a:p>
          <a:p>
            <a:pPr algn="r"/>
            <a:endParaRPr lang="tr-TR" sz="1100" b="1" dirty="0"/>
          </a:p>
        </p:txBody>
      </p:sp>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2956" y="90993"/>
            <a:ext cx="6629400" cy="6315075"/>
          </a:xfrm>
          <a:prstGeom prst="rect">
            <a:avLst/>
          </a:prstGeom>
        </p:spPr>
      </p:pic>
    </p:spTree>
    <p:extLst>
      <p:ext uri="{BB962C8B-B14F-4D97-AF65-F5344CB8AC3E}">
        <p14:creationId xmlns:p14="http://schemas.microsoft.com/office/powerpoint/2010/main" val="2379465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5. Faz Öğrenme Senaryoları</a:t>
            </a:r>
            <a:br>
              <a:rPr lang="tr-TR" dirty="0" smtClean="0"/>
            </a:br>
            <a:endParaRPr lang="tr-TR" dirty="0"/>
          </a:p>
        </p:txBody>
      </p:sp>
      <p:sp>
        <p:nvSpPr>
          <p:cNvPr id="3" name="İçerik Yer Tutucusu 2"/>
          <p:cNvSpPr>
            <a:spLocks noGrp="1"/>
          </p:cNvSpPr>
          <p:nvPr>
            <p:ph idx="1"/>
          </p:nvPr>
        </p:nvSpPr>
        <p:spPr>
          <a:xfrm>
            <a:off x="394605" y="5956024"/>
            <a:ext cx="9162125" cy="851176"/>
          </a:xfrm>
        </p:spPr>
        <p:txBody>
          <a:bodyPr/>
          <a:lstStyle/>
          <a:p>
            <a:pPr marL="0" indent="0">
              <a:buNone/>
            </a:pPr>
            <a:r>
              <a:rPr lang="tr-TR" dirty="0" smtClean="0"/>
              <a:t>http</a:t>
            </a:r>
            <a:r>
              <a:rPr lang="tr-TR" dirty="0"/>
              <a:t>://itecturkey.org.tr/index.php/oegrenme-senaryolar/5-faz-oegrenme-senaryolar</a:t>
            </a:r>
          </a:p>
        </p:txBody>
      </p:sp>
      <p:sp>
        <p:nvSpPr>
          <p:cNvPr id="4" name="İçerik Yer Tutucusu 2"/>
          <p:cNvSpPr txBox="1">
            <a:spLocks/>
          </p:cNvSpPr>
          <p:nvPr/>
        </p:nvSpPr>
        <p:spPr>
          <a:xfrm>
            <a:off x="535666" y="880902"/>
            <a:ext cx="8596668" cy="565499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lgn="ctr"/>
            <a:endParaRPr lang="tr-TR" sz="2000" dirty="0" smtClean="0"/>
          </a:p>
          <a:p>
            <a:pPr algn="ctr">
              <a:buFont typeface="+mj-lt"/>
              <a:buAutoNum type="arabicPeriod"/>
            </a:pPr>
            <a:r>
              <a:rPr lang="tr-TR" sz="2000" dirty="0" smtClean="0"/>
              <a:t>Sınava Aktif Hazırlık</a:t>
            </a:r>
          </a:p>
          <a:p>
            <a:pPr algn="ctr">
              <a:buFont typeface="+mj-lt"/>
              <a:buAutoNum type="arabicPeriod"/>
            </a:pPr>
            <a:r>
              <a:rPr lang="tr-TR" sz="2000" dirty="0" smtClean="0"/>
              <a:t>Uzmandan Işık Öyküsü</a:t>
            </a:r>
          </a:p>
          <a:p>
            <a:pPr algn="ctr">
              <a:buFont typeface="+mj-lt"/>
              <a:buAutoNum type="arabicPeriod"/>
            </a:pPr>
            <a:r>
              <a:rPr lang="tr-TR" sz="2000" dirty="0" smtClean="0"/>
              <a:t>Dijital Üreticiler </a:t>
            </a:r>
          </a:p>
          <a:p>
            <a:pPr algn="ctr">
              <a:buFont typeface="+mj-lt"/>
              <a:buAutoNum type="arabicPeriod"/>
            </a:pPr>
            <a:r>
              <a:rPr lang="tr-TR" sz="2000" dirty="0" smtClean="0"/>
              <a:t>Kazanan Oyuncular</a:t>
            </a:r>
          </a:p>
          <a:p>
            <a:pPr algn="ctr">
              <a:buFont typeface="+mj-lt"/>
              <a:buAutoNum type="arabicPeriod"/>
            </a:pPr>
            <a:r>
              <a:rPr lang="tr-TR" sz="2000" dirty="0" smtClean="0"/>
              <a:t>Ev-Okul İletişimi</a:t>
            </a:r>
          </a:p>
          <a:p>
            <a:pPr algn="ctr">
              <a:buFont typeface="+mj-lt"/>
              <a:buAutoNum type="arabicPeriod"/>
            </a:pPr>
            <a:r>
              <a:rPr lang="tr-TR" sz="2000" dirty="0" smtClean="0"/>
              <a:t>BİT Yolculuğu Öyküsü </a:t>
            </a:r>
          </a:p>
          <a:p>
            <a:pPr algn="ctr">
              <a:buFont typeface="+mj-lt"/>
              <a:buAutoNum type="arabicPeriod"/>
            </a:pPr>
            <a:r>
              <a:rPr lang="tr-TR" sz="2000" dirty="0" smtClean="0"/>
              <a:t>Okulumuz Çevremiz Öyküsü </a:t>
            </a:r>
          </a:p>
          <a:p>
            <a:pPr algn="ctr">
              <a:buFont typeface="+mj-lt"/>
              <a:buAutoNum type="arabicPeriod"/>
            </a:pPr>
            <a:r>
              <a:rPr lang="tr-TR" sz="2000" dirty="0" smtClean="0"/>
              <a:t>Kişisel Öğrenme Aracı </a:t>
            </a:r>
          </a:p>
          <a:p>
            <a:pPr algn="ctr">
              <a:buFont typeface="+mj-lt"/>
              <a:buAutoNum type="arabicPeriod"/>
            </a:pPr>
            <a:r>
              <a:rPr lang="tr-TR" sz="2000" dirty="0" smtClean="0"/>
              <a:t>Kökten Değişmiş Esnek Sınıf Öyküsü </a:t>
            </a:r>
          </a:p>
          <a:p>
            <a:pPr algn="ctr">
              <a:buFont typeface="+mj-lt"/>
              <a:buAutoNum type="arabicPeriod"/>
            </a:pPr>
            <a:r>
              <a:rPr lang="tr-TR" sz="2000" dirty="0" smtClean="0"/>
              <a:t>Yerel Bölge </a:t>
            </a:r>
            <a:r>
              <a:rPr lang="tr-TR" sz="2000" dirty="0" err="1" smtClean="0"/>
              <a:t>Jeo</a:t>
            </a:r>
            <a:r>
              <a:rPr lang="tr-TR" sz="2000" dirty="0" smtClean="0"/>
              <a:t> Araştırması </a:t>
            </a:r>
            <a:endParaRPr lang="tr-TR" sz="2000" dirty="0"/>
          </a:p>
        </p:txBody>
      </p:sp>
    </p:spTree>
    <p:extLst>
      <p:ext uri="{BB962C8B-B14F-4D97-AF65-F5344CB8AC3E}">
        <p14:creationId xmlns:p14="http://schemas.microsoft.com/office/powerpoint/2010/main" val="347182332"/>
      </p:ext>
    </p:extLst>
  </p:cSld>
  <p:clrMapOvr>
    <a:masterClrMapping/>
  </p:clrMapOvr>
</p:sld>
</file>

<file path=ppt/theme/theme1.xml><?xml version="1.0" encoding="utf-8"?>
<a:theme xmlns:a="http://schemas.openxmlformats.org/drawingml/2006/main" name="Kristal">
  <a:themeElements>
    <a:clrScheme name="Mor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27</TotalTime>
  <Words>551</Words>
  <Application>Microsoft Office PowerPoint</Application>
  <PresentationFormat>Geniş ekran</PresentationFormat>
  <Paragraphs>58</Paragraphs>
  <Slides>15</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15</vt:i4>
      </vt:variant>
    </vt:vector>
  </HeadingPairs>
  <TitlesOfParts>
    <vt:vector size="19" baseType="lpstr">
      <vt:lpstr>Arial</vt:lpstr>
      <vt:lpstr>Trebuchet MS</vt:lpstr>
      <vt:lpstr>Wingdings 3</vt:lpstr>
      <vt:lpstr>Kristal</vt:lpstr>
      <vt:lpstr>Senaryolar, öğrenme hikayeleri ve aktiviteleri</vt:lpstr>
      <vt:lpstr>iTEC Öğrenme Senaryoları Nelerdir? </vt:lpstr>
      <vt:lpstr>Senaryolar nasıl yapılır?  </vt:lpstr>
      <vt:lpstr>Senaryolar nasıl kullanılır? </vt:lpstr>
      <vt:lpstr>Öğrenme hikayeleri ve öğrenme aktiviteleri nedir? </vt:lpstr>
      <vt:lpstr>Öğrenme hikayeleri ve öğrenme aktiviteleri nasıl yapılır? </vt:lpstr>
      <vt:lpstr>Öğrenme hikayeleri ve öğrenme aktiviteleri nasıl kullanılır? </vt:lpstr>
      <vt:lpstr>PowerPoint Sunusu</vt:lpstr>
      <vt:lpstr>5. Faz Öğrenme Senaryoları </vt:lpstr>
      <vt:lpstr>5. Faz Öğrenme Senaryoları Linki </vt:lpstr>
      <vt:lpstr>5. Faz Öğrenme Aktiviteleri</vt:lpstr>
      <vt:lpstr>Sırasıyla Tasarım Tabanlı Öğrenme Aktiviteleri:</vt:lpstr>
      <vt:lpstr>PowerPoint Sunusu</vt:lpstr>
      <vt:lpstr>5. Faz Öğrenme Aktiviteleri Linki </vt:lpstr>
      <vt:lpstr>iTEC Araçları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Senaryolar, öğrenme hikayeleri ve aktiviteleri</dc:title>
  <dc:creator>1</dc:creator>
  <cp:lastModifiedBy>1</cp:lastModifiedBy>
  <cp:revision>11</cp:revision>
  <dcterms:created xsi:type="dcterms:W3CDTF">2014-06-18T18:33:28Z</dcterms:created>
  <dcterms:modified xsi:type="dcterms:W3CDTF">2014-06-18T19:00:47Z</dcterms:modified>
</cp:coreProperties>
</file>